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1" r:id="rId4"/>
    <p:sldId id="330" r:id="rId5"/>
    <p:sldId id="331" r:id="rId6"/>
    <p:sldId id="353" r:id="rId7"/>
    <p:sldId id="354" r:id="rId8"/>
    <p:sldId id="355" r:id="rId9"/>
    <p:sldId id="356" r:id="rId10"/>
    <p:sldId id="357" r:id="rId11"/>
    <p:sldId id="329" r:id="rId12"/>
    <p:sldId id="351" r:id="rId13"/>
  </p:sldIdLst>
  <p:sldSz cx="24387175" cy="13716000"/>
  <p:notesSz cx="6858000" cy="9144000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308">
          <p15:clr>
            <a:srgbClr val="A4A3A4"/>
          </p15:clr>
        </p15:guide>
        <p15:guide id="3" pos="10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1B300"/>
    <a:srgbClr val="EDC200"/>
    <a:srgbClr val="FFE791"/>
    <a:srgbClr val="FFCC66"/>
    <a:srgbClr val="E6DC8A"/>
    <a:srgbClr val="E3CB6A"/>
    <a:srgbClr val="F1E36F"/>
    <a:srgbClr val="FFDB2B"/>
    <a:srgbClr val="F0F06A"/>
    <a:srgbClr val="F1D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299" autoAdjust="0"/>
  </p:normalViewPr>
  <p:slideViewPr>
    <p:cSldViewPr snapToGrid="0" snapToObjects="1">
      <p:cViewPr varScale="1">
        <p:scale>
          <a:sx n="46" d="100"/>
          <a:sy n="46" d="100"/>
        </p:scale>
        <p:origin x="258" y="36"/>
      </p:cViewPr>
      <p:guideLst>
        <p:guide orient="horz"/>
        <p:guide pos="14308"/>
        <p:guide pos="10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3/20/2018</a:t>
            </a:fld>
            <a:endParaRPr lang="en-US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‹N›</a:t>
            </a:fld>
            <a:endParaRPr lang="en-US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426223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102691" y="4239458"/>
            <a:ext cx="4181656" cy="733364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59448" y="4239457"/>
            <a:ext cx="6985290" cy="97290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6900" y="3779838"/>
            <a:ext cx="7918450" cy="498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77200" y="3749677"/>
            <a:ext cx="7918450" cy="43783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and Drop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089" y="6809613"/>
            <a:ext cx="14868997" cy="1190422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0361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5601949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28673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Drag and Drop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089" y="6809613"/>
            <a:ext cx="14868997" cy="1190422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6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79797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65312" y="2641600"/>
            <a:ext cx="4891087" cy="86587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623636" y="3447128"/>
            <a:ext cx="4716547" cy="471170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9832084" y="3447128"/>
            <a:ext cx="4716547" cy="471170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040533" y="3447128"/>
            <a:ext cx="4716547" cy="471170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17196" y="7672403"/>
            <a:ext cx="4716547" cy="471170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025644" y="7672403"/>
            <a:ext cx="4716547" cy="471170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474047" y="3521405"/>
            <a:ext cx="6096794" cy="609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579008" y="3556069"/>
            <a:ext cx="6096794" cy="609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379314" y="3556069"/>
            <a:ext cx="6096794" cy="609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4511619" y="3786899"/>
            <a:ext cx="3904908" cy="71582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380935" y="3786899"/>
            <a:ext cx="3904908" cy="71582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8653100" y="3786899"/>
            <a:ext cx="3904908" cy="71582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Project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40185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426223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102691" y="4239458"/>
            <a:ext cx="4181656" cy="733364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3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59448" y="4239457"/>
            <a:ext cx="6985290" cy="97290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6900" y="3779838"/>
            <a:ext cx="7918450" cy="498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77200" y="3749677"/>
            <a:ext cx="7918450" cy="43783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5601949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65312" y="2641600"/>
            <a:ext cx="4891087" cy="86587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864" y="13604787"/>
            <a:ext cx="24538664" cy="181430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75" r:id="rId7"/>
    <p:sldLayoutId id="2147483666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864" y="13604787"/>
            <a:ext cx="24538664" cy="181430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03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louistwelve@gmail.com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076" y="4864613"/>
            <a:ext cx="17131486" cy="1508712"/>
          </a:xfrm>
        </p:spPr>
        <p:txBody>
          <a:bodyPr/>
          <a:lstStyle/>
          <a:p>
            <a:r>
              <a:rPr lang="en-US" sz="7200" b="1" dirty="0"/>
              <a:t>Il Valore del Tempo</a:t>
            </a:r>
            <a:br>
              <a:rPr lang="en-US" sz="7200" b="1" dirty="0"/>
            </a:br>
            <a:r>
              <a:rPr lang="en-US" sz="4800" b="1" dirty="0" err="1"/>
              <a:t>Confessioni</a:t>
            </a:r>
            <a:r>
              <a:rPr lang="en-US" sz="4800" b="1" dirty="0"/>
              <a:t> di </a:t>
            </a:r>
            <a:r>
              <a:rPr lang="en-US" sz="4800" b="1" dirty="0" err="1"/>
              <a:t>una</a:t>
            </a:r>
            <a:r>
              <a:rPr lang="en-US" sz="4800" b="1" dirty="0"/>
              <a:t> roadmap </a:t>
            </a:r>
            <a:r>
              <a:rPr lang="en-US" sz="4800" b="1" dirty="0" err="1"/>
              <a:t>contesa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070410"/>
            <a:ext cx="17071023" cy="11168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Giorgio Marchetti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02478" y="691967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2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10</a:t>
            </a:fld>
            <a:endParaRPr lang="en-US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dirty="0" err="1"/>
              <a:t>Restiamo</a:t>
            </a:r>
            <a:r>
              <a:rPr lang="en-US" dirty="0"/>
              <a:t> in </a:t>
            </a:r>
            <a:r>
              <a:rPr lang="en-US" dirty="0" err="1"/>
              <a:t>contatto</a:t>
            </a:r>
            <a:endParaRPr lang="en-US" dirty="0"/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/>
              <a:t>Condividiamo i nostri esperimenti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0" name="AutoShape 98"/>
          <p:cNvSpPr>
            <a:spLocks/>
          </p:cNvSpPr>
          <p:nvPr/>
        </p:nvSpPr>
        <p:spPr bwMode="auto">
          <a:xfrm>
            <a:off x="7300760" y="10578383"/>
            <a:ext cx="452232" cy="6430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50841" y="10503351"/>
            <a:ext cx="4267756" cy="2014564"/>
            <a:chOff x="838200" y="2992185"/>
            <a:chExt cx="1600200" cy="755461"/>
          </a:xfrm>
        </p:grpSpPr>
        <p:sp>
          <p:nvSpPr>
            <p:cNvPr id="32" name="TextBox 31"/>
            <p:cNvSpPr txBox="1"/>
            <p:nvPr/>
          </p:nvSpPr>
          <p:spPr>
            <a:xfrm>
              <a:off x="838200" y="2992185"/>
              <a:ext cx="1600200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err="1">
                  <a:solidFill>
                    <a:schemeClr val="tx2"/>
                  </a:solidFill>
                  <a:latin typeface="Open Sans Light"/>
                  <a:cs typeface="Open Sans Light"/>
                </a:rPr>
                <a:t>Indirizzo</a:t>
              </a:r>
              <a:endParaRPr lang="en-US" sz="320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0" y="3228853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100" err="1">
                  <a:solidFill>
                    <a:schemeClr val="tx2"/>
                  </a:solidFill>
                  <a:latin typeface="Open Sans Light"/>
                  <a:cs typeface="Open Sans Light"/>
                </a:rPr>
                <a:t>V.le</a:t>
              </a:r>
              <a:r>
                <a:rPr lang="en-US" sz="2100">
                  <a:solidFill>
                    <a:schemeClr val="tx2"/>
                  </a:solidFill>
                  <a:latin typeface="Open Sans Light"/>
                  <a:cs typeface="Open Sans Light"/>
                </a:rPr>
                <a:t> </a:t>
              </a:r>
              <a:r>
                <a:rPr lang="en-US" sz="2100" err="1">
                  <a:solidFill>
                    <a:schemeClr val="tx2"/>
                  </a:solidFill>
                  <a:latin typeface="Open Sans Light"/>
                  <a:cs typeface="Open Sans Light"/>
                </a:rPr>
                <a:t>Venezia</a:t>
              </a:r>
              <a:r>
                <a:rPr lang="en-US" sz="2100">
                  <a:solidFill>
                    <a:schemeClr val="tx2"/>
                  </a:solidFill>
                  <a:latin typeface="Open Sans Light"/>
                  <a:cs typeface="Open Sans Light"/>
                </a:rPr>
                <a:t> 111</a:t>
              </a:r>
            </a:p>
            <a:p>
              <a:pPr>
                <a:lnSpc>
                  <a:spcPct val="120000"/>
                </a:lnSpc>
              </a:pPr>
              <a:r>
                <a:rPr lang="en-US" sz="2100">
                  <a:solidFill>
                    <a:schemeClr val="tx2"/>
                  </a:solidFill>
                  <a:latin typeface="Open Sans Light"/>
                  <a:cs typeface="Open Sans Light"/>
                </a:rPr>
                <a:t>33100 Udine (UD)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425084" y="10434078"/>
            <a:ext cx="3114465" cy="2014564"/>
            <a:chOff x="838200" y="2992185"/>
            <a:chExt cx="1600200" cy="755461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2992185"/>
              <a:ext cx="1600200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err="1">
                  <a:solidFill>
                    <a:schemeClr val="tx2"/>
                  </a:solidFill>
                  <a:latin typeface="Open Sans Light"/>
                  <a:cs typeface="Open Sans Light"/>
                </a:rPr>
                <a:t>Telefono</a:t>
              </a:r>
              <a:endParaRPr lang="en-US" sz="320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0" y="3228853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100">
                  <a:solidFill>
                    <a:schemeClr val="tx2"/>
                  </a:solidFill>
                  <a:latin typeface="Open Sans Light"/>
                  <a:cs typeface="Open Sans Light"/>
                </a:rPr>
                <a:t>0432 23 48 38</a:t>
              </a:r>
            </a:p>
            <a:p>
              <a:pPr>
                <a:lnSpc>
                  <a:spcPct val="120000"/>
                </a:lnSpc>
              </a:pPr>
              <a:endParaRPr lang="en-US" sz="210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sp>
        <p:nvSpPr>
          <p:cNvPr id="38" name="Freeform 215"/>
          <p:cNvSpPr>
            <a:spLocks noChangeArrowheads="1"/>
          </p:cNvSpPr>
          <p:nvPr/>
        </p:nvSpPr>
        <p:spPr bwMode="auto">
          <a:xfrm>
            <a:off x="12842409" y="10568661"/>
            <a:ext cx="418696" cy="785768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AutoShape 81"/>
          <p:cNvSpPr>
            <a:spLocks/>
          </p:cNvSpPr>
          <p:nvPr/>
        </p:nvSpPr>
        <p:spPr bwMode="auto">
          <a:xfrm>
            <a:off x="17093326" y="10549795"/>
            <a:ext cx="599514" cy="4392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847181" y="10451399"/>
            <a:ext cx="4267756" cy="2014564"/>
            <a:chOff x="838200" y="2992185"/>
            <a:chExt cx="1600200" cy="755461"/>
          </a:xfrm>
        </p:grpSpPr>
        <p:sp>
          <p:nvSpPr>
            <p:cNvPr id="42" name="TextBox 41"/>
            <p:cNvSpPr txBox="1"/>
            <p:nvPr/>
          </p:nvSpPr>
          <p:spPr>
            <a:xfrm>
              <a:off x="838200" y="2992185"/>
              <a:ext cx="1600200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Open Sans Light"/>
                  <a:cs typeface="Open Sans Light"/>
                </a:rPr>
                <a:t>Email / Website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0" y="3228853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100" dirty="0" err="1">
                  <a:solidFill>
                    <a:schemeClr val="tx2"/>
                  </a:solidFill>
                  <a:latin typeface="Open Sans Light"/>
                  <a:cs typeface="Open Sans Light"/>
                </a:rPr>
                <a:t>giorgio@mamai</a:t>
              </a:r>
              <a:r>
                <a:rPr lang="en-US" sz="2100" dirty="0" err="1">
                  <a:solidFill>
                    <a:schemeClr val="tx2"/>
                  </a:solidFill>
                  <a:latin typeface="Open Sans Light"/>
                  <a:cs typeface="Open Sans Light"/>
                  <a:hlinkClick r:id="rId2"/>
                </a:rPr>
                <a:t>.</a:t>
              </a:r>
              <a:r>
                <a:rPr lang="en-US" sz="2100" dirty="0" err="1">
                  <a:solidFill>
                    <a:schemeClr val="tx2"/>
                  </a:solidFill>
                  <a:latin typeface="Open Sans Light"/>
                  <a:cs typeface="Open Sans Light"/>
                </a:rPr>
                <a:t>digital</a:t>
              </a:r>
              <a:endParaRPr lang="en-US" sz="21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>
                <a:lnSpc>
                  <a:spcPct val="120000"/>
                </a:lnSpc>
              </a:pPr>
              <a:r>
                <a:rPr lang="en-US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www.mamami.digital</a:t>
              </a:r>
            </a:p>
          </p:txBody>
        </p:sp>
      </p:grp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B86B5FAB-473B-48BC-B5A2-D5055CB84E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23" r="262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build="p"/>
      <p:bldP spid="54" grpId="0" animBg="1"/>
      <p:bldP spid="30" grpId="0" animBg="1"/>
      <p:bldP spid="38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6EF2386-A887-FA40-B8D7-D67654273E3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1829037" y="8534518"/>
            <a:ext cx="10641641" cy="2652008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700" dirty="0">
                <a:solidFill>
                  <a:srgbClr val="797979"/>
                </a:solidFill>
                <a:latin typeface="Open Sans Light"/>
                <a:cs typeface="Open Sans Light"/>
              </a:rPr>
              <a:t>La </a:t>
            </a:r>
            <a:r>
              <a:rPr lang="en-US" sz="3700" dirty="0" err="1">
                <a:solidFill>
                  <a:srgbClr val="797979"/>
                </a:solidFill>
                <a:latin typeface="Open Sans Light"/>
                <a:cs typeface="Open Sans Light"/>
              </a:rPr>
              <a:t>mia</a:t>
            </a:r>
            <a:r>
              <a:rPr lang="en-US" sz="3700" dirty="0">
                <a:solidFill>
                  <a:srgbClr val="797979"/>
                </a:solidFill>
                <a:latin typeface="Open Sans Light"/>
                <a:cs typeface="Open Sans Light"/>
              </a:rPr>
              <a:t> prima </a:t>
            </a:r>
            <a:r>
              <a:rPr lang="en-US" sz="3700" dirty="0" err="1">
                <a:solidFill>
                  <a:srgbClr val="797979"/>
                </a:solidFill>
                <a:latin typeface="Open Sans Light"/>
                <a:cs typeface="Open Sans Light"/>
              </a:rPr>
              <a:t>scelta</a:t>
            </a:r>
            <a:endParaRPr lang="en-US" sz="3700" dirty="0">
              <a:solidFill>
                <a:srgbClr val="797979"/>
              </a:solidFill>
              <a:latin typeface="Open Sans Light"/>
              <a:cs typeface="Open Sans Light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797979"/>
                </a:solidFill>
                <a:latin typeface="Open Sans Light"/>
                <a:cs typeface="Open Sans Light"/>
              </a:rPr>
              <a:t>https://gojko.net/2017/12/11/christmas-prioritisation.html</a:t>
            </a:r>
          </a:p>
          <a:p>
            <a:pPr>
              <a:lnSpc>
                <a:spcPct val="130000"/>
              </a:lnSpc>
            </a:pPr>
            <a:endParaRPr lang="en-US" sz="2800" dirty="0">
              <a:solidFill>
                <a:srgbClr val="797979"/>
              </a:solidFill>
              <a:latin typeface="Open Sans Light"/>
              <a:cs typeface="Open Sans Light"/>
            </a:endParaRPr>
          </a:p>
          <a:p>
            <a:pPr>
              <a:lnSpc>
                <a:spcPct val="130000"/>
              </a:lnSpc>
            </a:pPr>
            <a:endParaRPr lang="en-US" sz="2800" dirty="0">
              <a:solidFill>
                <a:srgbClr val="797979"/>
              </a:solidFill>
              <a:latin typeface="Open Sans Light"/>
              <a:cs typeface="Open Sans Light"/>
            </a:endParaRP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16891789" y="8534518"/>
            <a:ext cx="6096794" cy="2652008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700" dirty="0">
                <a:solidFill>
                  <a:srgbClr val="797979"/>
                </a:solidFill>
                <a:latin typeface="Open Sans Light"/>
                <a:cs typeface="Open Sans Light"/>
              </a:rPr>
              <a:t>La </a:t>
            </a:r>
            <a:r>
              <a:rPr lang="en-US" sz="3700" dirty="0" err="1">
                <a:solidFill>
                  <a:srgbClr val="797979"/>
                </a:solidFill>
                <a:latin typeface="Open Sans Light"/>
                <a:cs typeface="Open Sans Light"/>
              </a:rPr>
              <a:t>mia</a:t>
            </a:r>
            <a:r>
              <a:rPr lang="en-US" sz="3700" dirty="0">
                <a:solidFill>
                  <a:srgbClr val="797979"/>
                </a:solidFill>
                <a:latin typeface="Open Sans Light"/>
                <a:cs typeface="Open Sans Light"/>
              </a:rPr>
              <a:t> prima </a:t>
            </a:r>
            <a:r>
              <a:rPr lang="en-US" sz="3700" dirty="0" err="1">
                <a:solidFill>
                  <a:srgbClr val="797979"/>
                </a:solidFill>
                <a:latin typeface="Open Sans Light"/>
                <a:cs typeface="Open Sans Light"/>
              </a:rPr>
              <a:t>scelta</a:t>
            </a:r>
            <a:endParaRPr lang="en-US" sz="3700" dirty="0">
              <a:solidFill>
                <a:srgbClr val="797979"/>
              </a:solidFill>
              <a:latin typeface="Open Sans Light"/>
              <a:cs typeface="Open Sans Light"/>
            </a:endParaRPr>
          </a:p>
          <a:p>
            <a:pPr>
              <a:lnSpc>
                <a:spcPct val="130000"/>
              </a:lnSpc>
            </a:pPr>
            <a:r>
              <a:rPr lang="pt-BR" sz="2800" dirty="0">
                <a:solidFill>
                  <a:srgbClr val="797979"/>
                </a:solidFill>
                <a:latin typeface="Open Sans Light"/>
                <a:cs typeface="Open Sans Light"/>
              </a:rPr>
              <a:t>ok... </a:t>
            </a:r>
          </a:p>
          <a:p>
            <a:pPr>
              <a:lnSpc>
                <a:spcPct val="130000"/>
              </a:lnSpc>
            </a:pPr>
            <a:r>
              <a:rPr lang="pt-BR" sz="2800" dirty="0">
                <a:solidFill>
                  <a:srgbClr val="797979"/>
                </a:solidFill>
                <a:latin typeface="Open Sans Light"/>
                <a:cs typeface="Open Sans Light"/>
              </a:rPr>
              <a:t>c’è un dannato bug nella</a:t>
            </a:r>
          </a:p>
          <a:p>
            <a:pPr>
              <a:lnSpc>
                <a:spcPct val="130000"/>
              </a:lnSpc>
            </a:pPr>
            <a:r>
              <a:rPr lang="pt-BR" sz="2800" dirty="0">
                <a:solidFill>
                  <a:srgbClr val="797979"/>
                </a:solidFill>
                <a:latin typeface="Open Sans Light"/>
                <a:cs typeface="Open Sans Light"/>
              </a:rPr>
              <a:t>funzione di ranking</a:t>
            </a:r>
            <a:endParaRPr lang="en-US" sz="2800" dirty="0">
              <a:solidFill>
                <a:srgbClr val="797979"/>
              </a:solidFill>
              <a:latin typeface="Open Sans Light"/>
              <a:cs typeface="Open Sans Ligh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>
                <a:solidFill>
                  <a:srgbClr val="1D8EEA"/>
                </a:solidFill>
              </a:rPr>
              <a:t>Letture</a:t>
            </a:r>
            <a:endParaRPr lang="en-US" dirty="0">
              <a:solidFill>
                <a:srgbClr val="1D8EEA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rgbClr val="1971BB"/>
              </a:solidFill>
              <a:latin typeface="Open Sans Light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/>
              <a:t>“Non ti preoccupare mai della teoria fintantoché il sistema fa ciò che si è supposto faccia” – Robert A. Heinlein</a:t>
            </a:r>
            <a:endParaRPr lang="en-US" sz="31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665CE0A-1C8D-4119-9991-F8B795511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9" y="3229093"/>
            <a:ext cx="11125200" cy="53054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EA17A66-528B-4EE6-AC3B-D98E5EB0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805" y="3229093"/>
            <a:ext cx="3352800" cy="5080000"/>
          </a:xfrm>
          <a:prstGeom prst="rect">
            <a:avLst/>
          </a:prstGeom>
        </p:spPr>
      </p:pic>
      <p:sp>
        <p:nvSpPr>
          <p:cNvPr id="18" name="Title 20">
            <a:extLst>
              <a:ext uri="{FF2B5EF4-FFF2-40B4-BE49-F238E27FC236}">
                <a16:creationId xmlns:a16="http://schemas.microsoft.com/office/drawing/2014/main" id="{1E7A7401-9C9C-477F-B434-BA0BB398B4F1}"/>
              </a:ext>
            </a:extLst>
          </p:cNvPr>
          <p:cNvSpPr txBox="1">
            <a:spLocks/>
          </p:cNvSpPr>
          <p:nvPr/>
        </p:nvSpPr>
        <p:spPr>
          <a:xfrm>
            <a:off x="12007808" y="8792928"/>
            <a:ext cx="6096794" cy="2652008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700" dirty="0">
                <a:solidFill>
                  <a:srgbClr val="797979"/>
                </a:solidFill>
                <a:latin typeface="Open Sans Light"/>
                <a:cs typeface="Open Sans Light"/>
              </a:rPr>
              <a:t>La </a:t>
            </a:r>
            <a:r>
              <a:rPr lang="en-US" sz="3700" dirty="0" err="1">
                <a:solidFill>
                  <a:srgbClr val="797979"/>
                </a:solidFill>
                <a:latin typeface="Open Sans Light"/>
                <a:cs typeface="Open Sans Light"/>
              </a:rPr>
              <a:t>mia</a:t>
            </a:r>
            <a:r>
              <a:rPr lang="en-US" sz="3700" dirty="0">
                <a:solidFill>
                  <a:srgbClr val="797979"/>
                </a:solidFill>
                <a:latin typeface="Open Sans Light"/>
                <a:cs typeface="Open Sans Light"/>
              </a:rPr>
              <a:t> prima </a:t>
            </a:r>
            <a:r>
              <a:rPr lang="en-US" sz="3700" dirty="0" err="1">
                <a:solidFill>
                  <a:srgbClr val="797979"/>
                </a:solidFill>
                <a:latin typeface="Open Sans Light"/>
                <a:cs typeface="Open Sans Light"/>
              </a:rPr>
              <a:t>scelta</a:t>
            </a:r>
            <a:endParaRPr lang="en-US" sz="3700" dirty="0">
              <a:solidFill>
                <a:srgbClr val="797979"/>
              </a:solidFill>
              <a:latin typeface="Open Sans Light"/>
              <a:cs typeface="Open Sans Light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797979"/>
                </a:solidFill>
                <a:latin typeface="Open Sans Light"/>
                <a:cs typeface="Open Sans Light"/>
              </a:rPr>
              <a:t>uhm… </a:t>
            </a:r>
            <a:r>
              <a:rPr lang="en-US" sz="2800" dirty="0" err="1">
                <a:solidFill>
                  <a:srgbClr val="797979"/>
                </a:solidFill>
                <a:latin typeface="Open Sans Light"/>
                <a:cs typeface="Open Sans Light"/>
              </a:rPr>
              <a:t>forse</a:t>
            </a:r>
            <a:r>
              <a:rPr lang="en-US" sz="2800" dirty="0">
                <a:solidFill>
                  <a:srgbClr val="797979"/>
                </a:solidFill>
                <a:latin typeface="Open Sans Light"/>
                <a:cs typeface="Open Sans Light"/>
              </a:rPr>
              <a:t> </a:t>
            </a:r>
            <a:r>
              <a:rPr lang="en-US" sz="2800" dirty="0" err="1">
                <a:solidFill>
                  <a:srgbClr val="797979"/>
                </a:solidFill>
                <a:latin typeface="Open Sans Light"/>
                <a:cs typeface="Open Sans Light"/>
              </a:rPr>
              <a:t>avevo</a:t>
            </a:r>
            <a:r>
              <a:rPr lang="en-US" sz="2800" dirty="0">
                <a:solidFill>
                  <a:srgbClr val="797979"/>
                </a:solidFill>
                <a:latin typeface="Open Sans Light"/>
                <a:cs typeface="Open Sans Light"/>
              </a:rPr>
              <a:t> </a:t>
            </a:r>
            <a:r>
              <a:rPr lang="en-US" sz="2800" dirty="0" err="1">
                <a:solidFill>
                  <a:srgbClr val="797979"/>
                </a:solidFill>
                <a:latin typeface="Open Sans Light"/>
                <a:cs typeface="Open Sans Light"/>
              </a:rPr>
              <a:t>già</a:t>
            </a:r>
            <a:r>
              <a:rPr lang="en-US" sz="2800" dirty="0">
                <a:solidFill>
                  <a:srgbClr val="797979"/>
                </a:solidFill>
                <a:latin typeface="Open Sans Light"/>
                <a:cs typeface="Open Sans Light"/>
              </a:rPr>
              <a:t> </a:t>
            </a:r>
            <a:r>
              <a:rPr lang="en-US" sz="2800" dirty="0" err="1">
                <a:solidFill>
                  <a:srgbClr val="797979"/>
                </a:solidFill>
                <a:latin typeface="Open Sans Light"/>
                <a:cs typeface="Open Sans Light"/>
              </a:rPr>
              <a:t>fatto</a:t>
            </a:r>
            <a:r>
              <a:rPr lang="en-US" sz="2800" dirty="0">
                <a:solidFill>
                  <a:srgbClr val="797979"/>
                </a:solidFill>
                <a:latin typeface="Open Sans Light"/>
                <a:cs typeface="Open Sans Light"/>
              </a:rPr>
              <a:t> </a:t>
            </a:r>
            <a:r>
              <a:rPr lang="en-US" sz="2800" dirty="0" err="1">
                <a:solidFill>
                  <a:srgbClr val="797979"/>
                </a:solidFill>
                <a:latin typeface="Open Sans Light"/>
                <a:cs typeface="Open Sans Light"/>
              </a:rPr>
              <a:t>una</a:t>
            </a:r>
            <a:r>
              <a:rPr lang="en-US" sz="2800" dirty="0">
                <a:solidFill>
                  <a:srgbClr val="797979"/>
                </a:solidFill>
                <a:latin typeface="Open Sans Light"/>
                <a:cs typeface="Open Sans Light"/>
              </a:rPr>
              <a:t> prima </a:t>
            </a:r>
            <a:r>
              <a:rPr lang="en-US" sz="2800" dirty="0" err="1">
                <a:solidFill>
                  <a:srgbClr val="797979"/>
                </a:solidFill>
                <a:latin typeface="Open Sans Light"/>
                <a:cs typeface="Open Sans Light"/>
              </a:rPr>
              <a:t>scelta</a:t>
            </a:r>
            <a:endParaRPr lang="en-US" sz="2800" dirty="0">
              <a:solidFill>
                <a:srgbClr val="797979"/>
              </a:solidFill>
              <a:latin typeface="Open Sans Light"/>
              <a:cs typeface="Open Sans Light"/>
            </a:endParaRPr>
          </a:p>
          <a:p>
            <a:pPr>
              <a:lnSpc>
                <a:spcPct val="130000"/>
              </a:lnSpc>
            </a:pPr>
            <a:endParaRPr lang="en-US" sz="2800" dirty="0">
              <a:solidFill>
                <a:srgbClr val="797979"/>
              </a:solidFill>
              <a:latin typeface="Open Sans Light"/>
              <a:cs typeface="Open Sans Light"/>
            </a:endParaRPr>
          </a:p>
          <a:p>
            <a:pPr>
              <a:lnSpc>
                <a:spcPct val="130000"/>
              </a:lnSpc>
            </a:pPr>
            <a:endParaRPr lang="en-US" sz="2800" dirty="0">
              <a:solidFill>
                <a:srgbClr val="797979"/>
              </a:solidFill>
              <a:latin typeface="Open Sans Light"/>
              <a:cs typeface="Open Sans Ligh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684B135-2BEF-4C22-8D96-77EF5F3FD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4154" y="3227416"/>
            <a:ext cx="3512064" cy="52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  <p:bldP spid="16" grpId="0" build="p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“Il </a:t>
            </a:r>
            <a:r>
              <a:rPr lang="en-US" dirty="0" err="1"/>
              <a:t>modello</a:t>
            </a:r>
            <a:r>
              <a:rPr lang="en-US" dirty="0"/>
              <a:t> </a:t>
            </a:r>
            <a:r>
              <a:rPr lang="en-US" dirty="0" err="1"/>
              <a:t>superfisso</a:t>
            </a:r>
            <a:r>
              <a:rPr lang="en-US" dirty="0"/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E’ </a:t>
            </a:r>
            <a:r>
              <a:rPr lang="en-US" sz="3200" dirty="0" err="1"/>
              <a:t>definito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l’ambito</a:t>
            </a:r>
            <a:r>
              <a:rPr lang="en-US" sz="3200" dirty="0">
                <a:solidFill>
                  <a:srgbClr val="FF0000"/>
                </a:solidFill>
              </a:rPr>
              <a:t> del </a:t>
            </a:r>
            <a:r>
              <a:rPr lang="en-US" sz="3200" dirty="0" err="1">
                <a:solidFill>
                  <a:srgbClr val="FF0000"/>
                </a:solidFill>
              </a:rPr>
              <a:t>progetto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dirty="0" err="1"/>
              <a:t>più</a:t>
            </a:r>
            <a:r>
              <a:rPr lang="en-US" sz="3200" dirty="0"/>
              <a:t> in termini di output </a:t>
            </a:r>
            <a:r>
              <a:rPr lang="en-US" sz="3200" dirty="0" err="1"/>
              <a:t>che</a:t>
            </a:r>
            <a:r>
              <a:rPr lang="en-US" sz="3200" dirty="0"/>
              <a:t> di outcome)</a:t>
            </a:r>
          </a:p>
          <a:p>
            <a:pPr algn="l"/>
            <a:r>
              <a:rPr lang="en-US" sz="3200" dirty="0"/>
              <a:t>E’ </a:t>
            </a:r>
            <a:r>
              <a:rPr lang="en-US" sz="3200" dirty="0" err="1"/>
              <a:t>definita</a:t>
            </a:r>
            <a:r>
              <a:rPr lang="en-US" sz="3200" dirty="0"/>
              <a:t> la </a:t>
            </a:r>
            <a:r>
              <a:rPr lang="en-US" sz="3200" dirty="0">
                <a:solidFill>
                  <a:srgbClr val="FF0000"/>
                </a:solidFill>
              </a:rPr>
              <a:t>data di </a:t>
            </a:r>
            <a:r>
              <a:rPr lang="en-US" sz="3200" dirty="0" err="1">
                <a:solidFill>
                  <a:srgbClr val="FF0000"/>
                </a:solidFill>
              </a:rPr>
              <a:t>consegna</a:t>
            </a:r>
            <a:endParaRPr lang="en-US" sz="3200" dirty="0">
              <a:solidFill>
                <a:srgbClr val="FF0000"/>
              </a:solidFill>
            </a:endParaRPr>
          </a:p>
          <a:p>
            <a:pPr algn="l"/>
            <a:r>
              <a:rPr lang="en-US" sz="3200" dirty="0"/>
              <a:t>E’ </a:t>
            </a:r>
            <a:r>
              <a:rPr lang="en-US" sz="3200" dirty="0" err="1"/>
              <a:t>definito</a:t>
            </a:r>
            <a:r>
              <a:rPr lang="en-US" sz="3200" dirty="0"/>
              <a:t> </a:t>
            </a:r>
            <a:r>
              <a:rPr lang="en-US" sz="3200" dirty="0" err="1"/>
              <a:t>il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costo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17586" y="8263697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CF6FD5C1-0D7F-48EB-BA1C-86D26A9257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359" r="13359"/>
          <a:stretch>
            <a:fillRect/>
          </a:stretch>
        </p:blipFill>
        <p:spPr/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16E6C4-C026-4C9A-968E-76FC1E989D5A}"/>
              </a:ext>
            </a:extLst>
          </p:cNvPr>
          <p:cNvSpPr txBox="1"/>
          <p:nvPr/>
        </p:nvSpPr>
        <p:spPr>
          <a:xfrm>
            <a:off x="727364" y="972657"/>
            <a:ext cx="6587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Caro amico ti scrivo </a:t>
            </a:r>
            <a:b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Così mi distraggo un po' </a:t>
            </a:r>
            <a:b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 siccome sei molto lontano </a:t>
            </a:r>
            <a:b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Più forte ti scriverò</a:t>
            </a:r>
          </a:p>
        </p:txBody>
      </p:sp>
    </p:spTree>
    <p:extLst>
      <p:ext uri="{BB962C8B-B14F-4D97-AF65-F5344CB8AC3E}">
        <p14:creationId xmlns:p14="http://schemas.microsoft.com/office/powerpoint/2010/main" val="29831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“</a:t>
            </a:r>
            <a:r>
              <a:rPr lang="en-US" dirty="0" err="1"/>
              <a:t>Sì</a:t>
            </a:r>
            <a:r>
              <a:rPr lang="en-US" dirty="0"/>
              <a:t>, ma … e </a:t>
            </a:r>
            <a:r>
              <a:rPr lang="en-US" dirty="0" err="1"/>
              <a:t>l’Agile</a:t>
            </a:r>
            <a:r>
              <a:rPr lang="en-US" dirty="0"/>
              <a:t>?”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sng" dirty="0" err="1">
                <a:latin typeface="Open Sans Light"/>
                <a:cs typeface="Open Sans Light"/>
              </a:rPr>
              <a:t>Approccio</a:t>
            </a:r>
            <a:r>
              <a:rPr lang="en-US" sz="3200" u="sng" dirty="0">
                <a:latin typeface="Open Sans Light"/>
                <a:cs typeface="Open Sans Light"/>
              </a:rPr>
              <a:t> 1:</a:t>
            </a:r>
            <a:r>
              <a:rPr lang="en-US" sz="3200" dirty="0">
                <a:latin typeface="Open Sans Light"/>
                <a:cs typeface="Open Sans Light"/>
              </a:rPr>
              <a:t> “</a:t>
            </a:r>
            <a:r>
              <a:rPr lang="en-US" sz="3200" i="1" dirty="0" err="1">
                <a:latin typeface="Open Sans Light"/>
                <a:cs typeface="Open Sans Light"/>
              </a:rPr>
              <a:t>vabbé</a:t>
            </a:r>
            <a:r>
              <a:rPr lang="en-US" sz="3200" i="1" dirty="0">
                <a:latin typeface="Open Sans Light"/>
                <a:cs typeface="Open Sans Light"/>
              </a:rPr>
              <a:t> </a:t>
            </a:r>
            <a:r>
              <a:rPr lang="en-US" sz="3200" i="1" dirty="0" err="1">
                <a:latin typeface="Open Sans Light"/>
                <a:cs typeface="Open Sans Light"/>
              </a:rPr>
              <a:t>sarà</a:t>
            </a:r>
            <a:r>
              <a:rPr lang="en-US" sz="3200" i="1" dirty="0">
                <a:latin typeface="Open Sans Light"/>
                <a:cs typeface="Open Sans Light"/>
              </a:rPr>
              <a:t> per </a:t>
            </a:r>
            <a:r>
              <a:rPr lang="en-US" sz="3200" i="1" dirty="0" err="1">
                <a:latin typeface="Open Sans Light"/>
                <a:cs typeface="Open Sans Light"/>
              </a:rPr>
              <a:t>il</a:t>
            </a:r>
            <a:r>
              <a:rPr lang="en-US" sz="3200" i="1" dirty="0">
                <a:latin typeface="Open Sans Light"/>
                <a:cs typeface="Open Sans Light"/>
              </a:rPr>
              <a:t> </a:t>
            </a:r>
            <a:r>
              <a:rPr lang="en-US" sz="3200" i="1" dirty="0" err="1">
                <a:latin typeface="Open Sans Light"/>
                <a:cs typeface="Open Sans Light"/>
              </a:rPr>
              <a:t>prossimo</a:t>
            </a:r>
            <a:r>
              <a:rPr lang="en-US" sz="3200" i="1" dirty="0">
                <a:latin typeface="Open Sans Light"/>
                <a:cs typeface="Open Sans Light"/>
              </a:rPr>
              <a:t> </a:t>
            </a:r>
            <a:r>
              <a:rPr lang="en-US" sz="3200" i="1" dirty="0" err="1">
                <a:latin typeface="Open Sans Light"/>
                <a:cs typeface="Open Sans Light"/>
              </a:rPr>
              <a:t>progetto</a:t>
            </a:r>
            <a:r>
              <a:rPr lang="en-US" sz="3200" dirty="0">
                <a:latin typeface="Open Sans Light"/>
                <a:cs typeface="Open Sans Light"/>
              </a:rPr>
              <a:t>”</a:t>
            </a:r>
            <a:endParaRPr lang="en-US" sz="3200" u="sng" dirty="0">
              <a:latin typeface="Open Sans Light"/>
              <a:cs typeface="Open Sans Ligh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sng" dirty="0" err="1"/>
              <a:t>Approccio</a:t>
            </a:r>
            <a:r>
              <a:rPr lang="en-US" sz="3200" u="sng" dirty="0"/>
              <a:t> 2:</a:t>
            </a:r>
            <a:r>
              <a:rPr lang="en-US" sz="3200" dirty="0"/>
              <a:t> “</a:t>
            </a:r>
            <a:r>
              <a:rPr lang="en-US" sz="3200" i="1" dirty="0" err="1"/>
              <a:t>faccio</a:t>
            </a:r>
            <a:r>
              <a:rPr lang="en-US" sz="3200" i="1" dirty="0"/>
              <a:t> scrum lo </a:t>
            </a:r>
            <a:r>
              <a:rPr lang="en-US" sz="3200" i="1" dirty="0" err="1"/>
              <a:t>stesso</a:t>
            </a:r>
            <a:r>
              <a:rPr lang="en-US" sz="3200" i="1" dirty="0"/>
              <a:t>, ma non lo </a:t>
            </a:r>
            <a:r>
              <a:rPr lang="en-US" sz="3200" i="1" dirty="0" err="1"/>
              <a:t>dico</a:t>
            </a:r>
            <a:r>
              <a:rPr lang="en-US" sz="3200" i="1" dirty="0"/>
              <a:t> a </a:t>
            </a:r>
            <a:r>
              <a:rPr lang="en-US" sz="3200" i="1" dirty="0" err="1"/>
              <a:t>nessuno</a:t>
            </a:r>
            <a:r>
              <a:rPr lang="en-US" sz="3200" dirty="0"/>
              <a:t>”</a:t>
            </a:r>
            <a:endParaRPr lang="en-US" sz="3200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sng" dirty="0" err="1">
                <a:latin typeface="Open Sans Light"/>
                <a:cs typeface="Open Sans Light"/>
              </a:rPr>
              <a:t>Approccio</a:t>
            </a:r>
            <a:r>
              <a:rPr lang="en-US" sz="3200" u="sng" dirty="0">
                <a:latin typeface="Open Sans Light"/>
                <a:cs typeface="Open Sans Light"/>
              </a:rPr>
              <a:t> 3:</a:t>
            </a:r>
            <a:r>
              <a:rPr lang="en-US" sz="3200" dirty="0">
                <a:latin typeface="Open Sans Light"/>
                <a:cs typeface="Open Sans Light"/>
              </a:rPr>
              <a:t> “</a:t>
            </a:r>
            <a:r>
              <a:rPr lang="en-US" sz="3200" i="1" dirty="0" err="1"/>
              <a:t>anche</a:t>
            </a:r>
            <a:r>
              <a:rPr lang="en-US" sz="3200" i="1" dirty="0"/>
              <a:t> </a:t>
            </a:r>
            <a:r>
              <a:rPr lang="en-US" sz="3200" i="1" dirty="0" err="1"/>
              <a:t>stavolta</a:t>
            </a:r>
            <a:r>
              <a:rPr lang="en-US" sz="3200" i="1" dirty="0"/>
              <a:t> ci </a:t>
            </a:r>
            <a:r>
              <a:rPr lang="en-US" sz="3200" i="1" dirty="0" err="1"/>
              <a:t>faremo</a:t>
            </a:r>
            <a:r>
              <a:rPr lang="en-US" sz="3200" i="1" dirty="0"/>
              <a:t> male</a:t>
            </a:r>
            <a:r>
              <a:rPr lang="en-US" sz="3200" dirty="0"/>
              <a:t>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u="sng" dirty="0" err="1">
                <a:latin typeface="Open Sans Light"/>
                <a:cs typeface="Open Sans Light"/>
              </a:rPr>
              <a:t>Eccetera</a:t>
            </a:r>
            <a:r>
              <a:rPr lang="en-US" sz="3200" u="sng" dirty="0">
                <a:latin typeface="Open Sans Light"/>
                <a:cs typeface="Open Sans Light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7586" y="8263697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rgbClr val="1971BB"/>
              </a:solidFill>
              <a:latin typeface="Open Sans Ligh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AE0B83-CC80-476C-9B3F-76F6C5D14C50}"/>
              </a:ext>
            </a:extLst>
          </p:cNvPr>
          <p:cNvSpPr txBox="1"/>
          <p:nvPr/>
        </p:nvSpPr>
        <p:spPr>
          <a:xfrm>
            <a:off x="727363" y="972657"/>
            <a:ext cx="7190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 quando sei partito 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C'è una grossa novità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L'anno vecchio è finito ormai 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 qualcosa ancora qui non va</a:t>
            </a:r>
          </a:p>
        </p:txBody>
      </p:sp>
      <p:pic>
        <p:nvPicPr>
          <p:cNvPr id="20" name="Segnaposto immagine 19">
            <a:extLst>
              <a:ext uri="{FF2B5EF4-FFF2-40B4-BE49-F238E27FC236}">
                <a16:creationId xmlns:a16="http://schemas.microsoft.com/office/drawing/2014/main" id="{77338D1C-DA5C-477A-B214-2C8516BEF2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48" b="44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“</a:t>
            </a:r>
            <a:r>
              <a:rPr lang="en-US" dirty="0" err="1"/>
              <a:t>Però</a:t>
            </a:r>
            <a:r>
              <a:rPr lang="en-US" dirty="0"/>
              <a:t> non mi </a:t>
            </a:r>
            <a:r>
              <a:rPr lang="en-US" dirty="0" err="1"/>
              <a:t>torna</a:t>
            </a:r>
            <a:r>
              <a:rPr lang="en-US" dirty="0"/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Tutto</a:t>
            </a:r>
            <a:r>
              <a:rPr lang="en-US" sz="3200" dirty="0"/>
              <a:t> è </a:t>
            </a:r>
            <a:r>
              <a:rPr lang="en-US" sz="3200" dirty="0" err="1"/>
              <a:t>già</a:t>
            </a:r>
            <a:r>
              <a:rPr lang="en-US" sz="3200" dirty="0"/>
              <a:t> </a:t>
            </a:r>
            <a:r>
              <a:rPr lang="en-US" sz="3200" dirty="0" err="1"/>
              <a:t>prefissato</a:t>
            </a:r>
            <a:r>
              <a:rPr lang="en-US" sz="3200" dirty="0"/>
              <a:t>, ma </a:t>
            </a:r>
            <a:r>
              <a:rPr lang="en-US" sz="3200" dirty="0" err="1">
                <a:solidFill>
                  <a:srgbClr val="FF0000"/>
                </a:solidFill>
              </a:rPr>
              <a:t>il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rischio</a:t>
            </a:r>
            <a:r>
              <a:rPr lang="en-US" sz="3200" dirty="0">
                <a:solidFill>
                  <a:srgbClr val="FF0000"/>
                </a:solidFill>
              </a:rPr>
              <a:t> di </a:t>
            </a:r>
            <a:r>
              <a:rPr lang="en-US" sz="3200" dirty="0" err="1">
                <a:solidFill>
                  <a:srgbClr val="FF0000"/>
                </a:solidFill>
              </a:rPr>
              <a:t>fallire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è alto.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7586" y="8263697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rgbClr val="1971BB"/>
              </a:solidFill>
              <a:latin typeface="Open Sans Ligh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45E824-D9E7-430A-9D84-E4F560CD4D35}"/>
              </a:ext>
            </a:extLst>
          </p:cNvPr>
          <p:cNvSpPr txBox="1"/>
          <p:nvPr/>
        </p:nvSpPr>
        <p:spPr>
          <a:xfrm>
            <a:off x="727363" y="972657"/>
            <a:ext cx="831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 esce poco la sera 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Compreso quando è festa 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 c'è chi ha messo dei sacchi di sabbia vicino alla finestra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C214A7F-D82A-442A-BBA8-82923A556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761" y="1781485"/>
            <a:ext cx="4629652" cy="46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“E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tutto</a:t>
            </a:r>
            <a:r>
              <a:rPr lang="en-US" dirty="0"/>
              <a:t> </a:t>
            </a:r>
            <a:r>
              <a:rPr lang="en-US" dirty="0" err="1"/>
              <a:t>sembra</a:t>
            </a:r>
            <a:r>
              <a:rPr lang="en-US" dirty="0"/>
              <a:t> </a:t>
            </a:r>
            <a:r>
              <a:rPr lang="en-US" dirty="0" err="1"/>
              <a:t>perduto</a:t>
            </a:r>
            <a:r>
              <a:rPr lang="en-US" dirty="0"/>
              <a:t>…”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7586" y="8263697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rgbClr val="1971BB"/>
              </a:solidFill>
              <a:latin typeface="Open Sans Ligh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D1B292C-60BC-4E6D-9264-A23A11A88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Under the thick fog of triple-fixed delivery, most agile-by-the-book planning techniques just fail. Minimal viable slices end up being months of work. Attempts to </a:t>
            </a:r>
            <a:r>
              <a:rPr lang="en-US" sz="3200" dirty="0" err="1"/>
              <a:t>prioritise</a:t>
            </a:r>
            <a:r>
              <a:rPr lang="en-US" sz="3200" dirty="0"/>
              <a:t> the most important features lead to indifferent responses. Arguing against fixed scope is pointless (…)</a:t>
            </a:r>
          </a:p>
        </p:txBody>
      </p:sp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94CA6FC5-7011-46A3-A40E-29CAF678D7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090" r="17090"/>
          <a:stretch>
            <a:fillRect/>
          </a:stretch>
        </p:blipFill>
        <p:spPr/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6FD2283-9792-45FA-A25F-B201A403226D}"/>
              </a:ext>
            </a:extLst>
          </p:cNvPr>
          <p:cNvSpPr txBox="1"/>
          <p:nvPr/>
        </p:nvSpPr>
        <p:spPr>
          <a:xfrm>
            <a:off x="727362" y="972657"/>
            <a:ext cx="9054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 si sta senza parlare per intere settimane 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 a quelli che hanno niente da dire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del tempo ne rimane</a:t>
            </a:r>
          </a:p>
        </p:txBody>
      </p:sp>
    </p:spTree>
    <p:extLst>
      <p:ext uri="{BB962C8B-B14F-4D97-AF65-F5344CB8AC3E}">
        <p14:creationId xmlns:p14="http://schemas.microsoft.com/office/powerpoint/2010/main" val="23047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“…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colpo</a:t>
            </a:r>
            <a:r>
              <a:rPr lang="en-US" dirty="0"/>
              <a:t> di </a:t>
            </a:r>
            <a:r>
              <a:rPr lang="en-US" dirty="0" err="1"/>
              <a:t>scena</a:t>
            </a:r>
            <a:r>
              <a:rPr lang="en-US" dirty="0"/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7586" y="8263697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rgbClr val="1971BB"/>
              </a:solidFill>
              <a:latin typeface="Open Sans Ligh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09C2B3C-652E-4EDE-840B-B8D754DD7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048" y="8733347"/>
            <a:ext cx="11367077" cy="4035386"/>
          </a:xfrm>
          <a:prstGeom prst="rect">
            <a:avLst/>
          </a:prstGeom>
        </p:spPr>
      </p:pic>
      <p:pic>
        <p:nvPicPr>
          <p:cNvPr id="14" name="Segnaposto immagine 9">
            <a:extLst>
              <a:ext uri="{FF2B5EF4-FFF2-40B4-BE49-F238E27FC236}">
                <a16:creationId xmlns:a16="http://schemas.microsoft.com/office/drawing/2014/main" id="{6650154E-0B77-49CE-809A-899AAE0198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9781570" y="1585465"/>
            <a:ext cx="4824036" cy="4824038"/>
          </a:xfr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024E9D7-6FB9-4FEE-BC25-EA495A73E441}"/>
              </a:ext>
            </a:extLst>
          </p:cNvPr>
          <p:cNvSpPr txBox="1"/>
          <p:nvPr/>
        </p:nvSpPr>
        <p:spPr>
          <a:xfrm>
            <a:off x="727363" y="972657"/>
            <a:ext cx="9268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 la televisione ha detto che il nuovo anno 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Porterà una trasformazione 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 tutti quanti stiamo già aspettando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Sarà tre volte Natale e festa tutto il giorno 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Ogni Cristo scenderà dalla croce </a:t>
            </a:r>
          </a:p>
          <a:p>
            <a:r>
              <a:rPr lang="it-IT" sz="4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 anche gli uccelli faranno ritorno</a:t>
            </a:r>
          </a:p>
        </p:txBody>
      </p:sp>
    </p:spTree>
    <p:extLst>
      <p:ext uri="{BB962C8B-B14F-4D97-AF65-F5344CB8AC3E}">
        <p14:creationId xmlns:p14="http://schemas.microsoft.com/office/powerpoint/2010/main" val="34010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“…la </a:t>
            </a:r>
            <a:r>
              <a:rPr lang="en-US" dirty="0" err="1"/>
              <a:t>sequenza</a:t>
            </a:r>
            <a:r>
              <a:rPr lang="en-US" dirty="0"/>
              <a:t>!”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7586" y="8263697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rgbClr val="1971BB"/>
              </a:solidFill>
              <a:latin typeface="Open Sans Light"/>
            </a:endParaRPr>
          </a:p>
        </p:txBody>
      </p:sp>
      <p:pic>
        <p:nvPicPr>
          <p:cNvPr id="14" name="Segnaposto immagine 9">
            <a:extLst>
              <a:ext uri="{FF2B5EF4-FFF2-40B4-BE49-F238E27FC236}">
                <a16:creationId xmlns:a16="http://schemas.microsoft.com/office/drawing/2014/main" id="{6650154E-0B77-49CE-809A-899AAE0198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781570" y="1585465"/>
            <a:ext cx="4824036" cy="4824038"/>
          </a:xfr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031D670-A4A9-4BE4-96ED-F80A3059D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The project might have fixed scope and time, even the price, but the sequence of delivery is still on the table even in horribly broken relationships. This is because triple-fixed stakeholders simply don’t believe that there will be any benefits from iterative delivery, so they don’t care about the sequence! (…) Instead,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make stakeholders care about the sequence!</a:t>
            </a:r>
          </a:p>
        </p:txBody>
      </p:sp>
    </p:spTree>
    <p:extLst>
      <p:ext uri="{BB962C8B-B14F-4D97-AF65-F5344CB8AC3E}">
        <p14:creationId xmlns:p14="http://schemas.microsoft.com/office/powerpoint/2010/main" val="13913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979DBB-23F6-4706-951F-F4B110F0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01" y="673791"/>
            <a:ext cx="6143625" cy="49720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E23881E-E848-454F-B25F-9E8165F62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81" y="4976379"/>
            <a:ext cx="6353175" cy="50101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458826E-5DF9-4502-AB76-CDBD41321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8017" y="7701828"/>
            <a:ext cx="65055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“Se ne </a:t>
            </a:r>
            <a:r>
              <a:rPr lang="en-US" dirty="0" err="1"/>
              <a:t>discute</a:t>
            </a:r>
            <a:r>
              <a:rPr lang="en-US" dirty="0"/>
              <a:t>, </a:t>
            </a:r>
            <a:r>
              <a:rPr lang="en-US" dirty="0" err="1"/>
              <a:t>finalmente</a:t>
            </a:r>
            <a:r>
              <a:rPr lang="en-US" dirty="0"/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7586" y="8263697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rgbClr val="1971BB"/>
              </a:solidFill>
              <a:latin typeface="Open Sans Light"/>
            </a:endParaRPr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55524351-4FEE-41A7-9FC4-1705F68758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DE966D1-8E7B-4667-8722-C5DE3C9A8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 Light"/>
                <a:cs typeface="Open Sans Light"/>
              </a:rPr>
              <a:t>Una roadmap con </a:t>
            </a:r>
            <a:r>
              <a:rPr lang="en-US" sz="3200" dirty="0" err="1">
                <a:latin typeface="Open Sans Light"/>
                <a:cs typeface="Open Sans Light"/>
              </a:rPr>
              <a:t>delle</a:t>
            </a:r>
            <a:r>
              <a:rPr lang="en-US" sz="3200" dirty="0">
                <a:latin typeface="Open Sans Light"/>
                <a:cs typeface="Open Sans Light"/>
              </a:rPr>
              <a:t> date, </a:t>
            </a:r>
            <a:r>
              <a:rPr lang="en-US" sz="3200" dirty="0" err="1">
                <a:latin typeface="Open Sans Light"/>
                <a:cs typeface="Open Sans Light"/>
              </a:rPr>
              <a:t>sebbene</a:t>
            </a:r>
            <a:r>
              <a:rPr lang="en-US" sz="3200" dirty="0">
                <a:latin typeface="Open Sans Light"/>
                <a:cs typeface="Open Sans Light"/>
              </a:rPr>
              <a:t> </a:t>
            </a:r>
            <a:r>
              <a:rPr lang="en-US" sz="3200" dirty="0" err="1">
                <a:latin typeface="Open Sans Light"/>
                <a:cs typeface="Open Sans Light"/>
              </a:rPr>
              <a:t>approssimative</a:t>
            </a:r>
            <a:r>
              <a:rPr lang="en-US" sz="3200" dirty="0">
                <a:latin typeface="Open Sans Light"/>
                <a:cs typeface="Open Sans Light"/>
              </a:rPr>
              <a:t>, </a:t>
            </a:r>
            <a:r>
              <a:rPr lang="en-US" sz="3200" dirty="0" err="1">
                <a:latin typeface="Open Sans Light"/>
                <a:cs typeface="Open Sans Light"/>
              </a:rPr>
              <a:t>risveglia</a:t>
            </a:r>
            <a:r>
              <a:rPr lang="en-US" sz="3200" dirty="0">
                <a:latin typeface="Open Sans Light"/>
                <a:cs typeface="Open Sans Light"/>
              </a:rPr>
              <a:t> </a:t>
            </a:r>
            <a:r>
              <a:rPr lang="en-US" sz="3200" dirty="0" err="1">
                <a:latin typeface="Open Sans Light"/>
                <a:cs typeface="Open Sans Light"/>
              </a:rPr>
              <a:t>anche</a:t>
            </a:r>
            <a:r>
              <a:rPr lang="en-US" sz="3200" dirty="0">
                <a:latin typeface="Open Sans Light"/>
                <a:cs typeface="Open Sans Light"/>
              </a:rPr>
              <a:t> </a:t>
            </a:r>
            <a:r>
              <a:rPr lang="en-US" sz="3200" dirty="0" err="1">
                <a:latin typeface="Open Sans Light"/>
                <a:cs typeface="Open Sans Light"/>
              </a:rPr>
              <a:t>gli</a:t>
            </a:r>
            <a:r>
              <a:rPr lang="en-US" sz="3200" dirty="0">
                <a:latin typeface="Open Sans Light"/>
                <a:cs typeface="Open Sans Light"/>
              </a:rPr>
              <a:t> animi </a:t>
            </a:r>
            <a:r>
              <a:rPr lang="en-US" sz="3200" dirty="0" err="1">
                <a:latin typeface="Open Sans Light"/>
                <a:cs typeface="Open Sans Light"/>
              </a:rPr>
              <a:t>più</a:t>
            </a:r>
            <a:r>
              <a:rPr lang="en-US" sz="3200" dirty="0">
                <a:latin typeface="Open Sans Light"/>
                <a:cs typeface="Open Sans Light"/>
              </a:rPr>
              <a:t> </a:t>
            </a:r>
            <a:r>
              <a:rPr lang="en-US" sz="3200" dirty="0" err="1">
                <a:latin typeface="Open Sans Light"/>
                <a:cs typeface="Open Sans Light"/>
              </a:rPr>
              <a:t>miti</a:t>
            </a:r>
            <a:endParaRPr lang="en-US" sz="3200" dirty="0">
              <a:latin typeface="Open Sans Light"/>
              <a:cs typeface="Open Sans Ligh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err="1"/>
              <a:t>Prioritizzare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può</a:t>
            </a: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Open Sans Light"/>
                <a:cs typeface="Open Sans Light"/>
              </a:rPr>
              <a:t>Attivare</a:t>
            </a:r>
            <a:r>
              <a:rPr lang="en-US" sz="3200" dirty="0">
                <a:latin typeface="Open Sans Light"/>
                <a:cs typeface="Open Sans Light"/>
              </a:rPr>
              <a:t> un feedback loop </a:t>
            </a:r>
            <a:r>
              <a:rPr lang="en-US" sz="3200" dirty="0" err="1">
                <a:latin typeface="Open Sans Light"/>
                <a:cs typeface="Open Sans Light"/>
              </a:rPr>
              <a:t>si</a:t>
            </a:r>
            <a:r>
              <a:rPr lang="en-US" sz="3200" dirty="0">
                <a:latin typeface="Open Sans Light"/>
                <a:cs typeface="Open Sans Light"/>
              </a:rPr>
              <a:t> </a:t>
            </a:r>
            <a:r>
              <a:rPr lang="en-US" sz="3200" dirty="0" err="1">
                <a:latin typeface="Open Sans Light"/>
                <a:cs typeface="Open Sans Light"/>
              </a:rPr>
              <a:t>può</a:t>
            </a:r>
            <a:endParaRPr lang="en-US" sz="3200" dirty="0">
              <a:latin typeface="Open Sans Light"/>
              <a:cs typeface="Open Sans Ligh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err="1"/>
              <a:t>Mappare</a:t>
            </a:r>
            <a:r>
              <a:rPr lang="en-US" sz="3200" dirty="0"/>
              <a:t> la </a:t>
            </a:r>
            <a:r>
              <a:rPr lang="en-US" sz="3200" dirty="0" err="1"/>
              <a:t>forza</a:t>
            </a:r>
            <a:r>
              <a:rPr lang="en-US" sz="3200" dirty="0"/>
              <a:t> </a:t>
            </a:r>
            <a:r>
              <a:rPr lang="en-US" sz="3200" dirty="0" err="1"/>
              <a:t>relativa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stakeholder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può</a:t>
            </a:r>
            <a:endParaRPr lang="en-US" sz="3200" dirty="0">
              <a:latin typeface="Open Sans Light"/>
              <a:cs typeface="Open Sans Ligh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Si </a:t>
            </a:r>
            <a:r>
              <a:rPr lang="en-US" sz="3200" dirty="0" err="1"/>
              <a:t>ottengono</a:t>
            </a:r>
            <a:r>
              <a:rPr lang="en-US" sz="3200" dirty="0"/>
              <a:t> </a:t>
            </a:r>
            <a:r>
              <a:rPr lang="en-US" sz="3200" dirty="0" err="1"/>
              <a:t>risultati</a:t>
            </a:r>
            <a:r>
              <a:rPr lang="en-US" sz="3200" dirty="0"/>
              <a:t> </a:t>
            </a:r>
            <a:r>
              <a:rPr lang="en-US" sz="3200" dirty="0" err="1"/>
              <a:t>inaspettati</a:t>
            </a:r>
            <a:r>
              <a:rPr lang="en-US" sz="3200" dirty="0"/>
              <a:t>, ma </a:t>
            </a:r>
            <a:r>
              <a:rPr lang="en-US" sz="3200" dirty="0" err="1"/>
              <a:t>bisogna</a:t>
            </a:r>
            <a:r>
              <a:rPr lang="en-US" sz="3200" dirty="0"/>
              <a:t>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preparati</a:t>
            </a:r>
            <a:r>
              <a:rPr lang="en-US" sz="3200" dirty="0"/>
              <a:t> a </a:t>
            </a:r>
            <a:r>
              <a:rPr lang="en-US" sz="3200" dirty="0" err="1"/>
              <a:t>gestirli</a:t>
            </a:r>
            <a:endParaRPr lang="en-US" sz="3200" dirty="0"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67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uiExpand="1" build="p"/>
    </p:bldLst>
  </p:timing>
</p:sld>
</file>

<file path=ppt/theme/theme1.xml><?xml version="1.0" encoding="utf-8"?>
<a:theme xmlns:a="http://schemas.openxmlformats.org/drawingml/2006/main" name="Master">
  <a:themeElements>
    <a:clrScheme name="Blue 01">
      <a:dk1>
        <a:sysClr val="windowText" lastClr="000000"/>
      </a:dk1>
      <a:lt1>
        <a:sysClr val="window" lastClr="FFFFFF"/>
      </a:lt1>
      <a:dk2>
        <a:srgbClr val="797979"/>
      </a:dk2>
      <a:lt2>
        <a:srgbClr val="1D8EEA"/>
      </a:lt2>
      <a:accent1>
        <a:srgbClr val="134D7E"/>
      </a:accent1>
      <a:accent2>
        <a:srgbClr val="1971BB"/>
      </a:accent2>
      <a:accent3>
        <a:srgbClr val="1D8EEA"/>
      </a:accent3>
      <a:accent4>
        <a:srgbClr val="4EAAFF"/>
      </a:accent4>
      <a:accent5>
        <a:srgbClr val="8BCEFF"/>
      </a:accent5>
      <a:accent6>
        <a:srgbClr val="C7C7C7"/>
      </a:accent6>
      <a:hlink>
        <a:srgbClr val="1971BB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ster">
  <a:themeElements>
    <a:clrScheme name="Blue 01">
      <a:dk1>
        <a:sysClr val="windowText" lastClr="000000"/>
      </a:dk1>
      <a:lt1>
        <a:sysClr val="window" lastClr="FFFFFF"/>
      </a:lt1>
      <a:dk2>
        <a:srgbClr val="797979"/>
      </a:dk2>
      <a:lt2>
        <a:srgbClr val="1D8EEA"/>
      </a:lt2>
      <a:accent1>
        <a:srgbClr val="134D7E"/>
      </a:accent1>
      <a:accent2>
        <a:srgbClr val="1971BB"/>
      </a:accent2>
      <a:accent3>
        <a:srgbClr val="1D8EEA"/>
      </a:accent3>
      <a:accent4>
        <a:srgbClr val="4EAAFF"/>
      </a:accent4>
      <a:accent5>
        <a:srgbClr val="8BCEFF"/>
      </a:accent5>
      <a:accent6>
        <a:srgbClr val="C7C7C7"/>
      </a:accent6>
      <a:hlink>
        <a:srgbClr val="1971BB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593F7979A4A94E81398F922862B275" ma:contentTypeVersion="1" ma:contentTypeDescription="Creare un nuovo documento." ma:contentTypeScope="" ma:versionID="7b6e365870acb6f11811c0c88c09ee9a">
  <xsd:schema xmlns:xsd="http://www.w3.org/2001/XMLSchema" xmlns:xs="http://www.w3.org/2001/XMLSchema" xmlns:p="http://schemas.microsoft.com/office/2006/metadata/properties" xmlns:ns2="60d6f1eb-64a7-4404-96e1-b82f83019ec3" targetNamespace="http://schemas.microsoft.com/office/2006/metadata/properties" ma:root="true" ma:fieldsID="04558a488c7ebcf771d981c300f1964f" ns2:_="">
    <xsd:import namespace="60d6f1eb-64a7-4404-96e1-b82f83019ec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6f1eb-64a7-4404-96e1-b82f8301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4F14BD-D1D2-40CF-85B4-CAA461CD5966}"/>
</file>

<file path=customXml/itemProps2.xml><?xml version="1.0" encoding="utf-8"?>
<ds:datastoreItem xmlns:ds="http://schemas.openxmlformats.org/officeDocument/2006/customXml" ds:itemID="{651D940D-42E9-42E7-B965-C110802CC4A9}"/>
</file>

<file path=customXml/itemProps3.xml><?xml version="1.0" encoding="utf-8"?>
<ds:datastoreItem xmlns:ds="http://schemas.openxmlformats.org/officeDocument/2006/customXml" ds:itemID="{86B99CA9-EF8D-4D79-A715-EDF6249E206C}"/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495</Words>
  <Application>Microsoft Office PowerPoint</Application>
  <PresentationFormat>Personalizzato</PresentationFormat>
  <Paragraphs>71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</vt:lpstr>
      <vt:lpstr>Open Sans</vt:lpstr>
      <vt:lpstr>Open Sans Light</vt:lpstr>
      <vt:lpstr>Master</vt:lpstr>
      <vt:lpstr>1_Master</vt:lpstr>
      <vt:lpstr>Il Valore del Tempo Confessioni di una roadmap contesa</vt:lpstr>
      <vt:lpstr>“Il modello superfisso”</vt:lpstr>
      <vt:lpstr>“Sì, ma … e l’Agile?”</vt:lpstr>
      <vt:lpstr>“Però non mi torna”</vt:lpstr>
      <vt:lpstr>“E quando tutto sembra perduto…”</vt:lpstr>
      <vt:lpstr>“… il colpo di scena”</vt:lpstr>
      <vt:lpstr>“…la sequenza!”</vt:lpstr>
      <vt:lpstr>Presentazione standard di PowerPoint</vt:lpstr>
      <vt:lpstr>“Se ne discute, finalmente”</vt:lpstr>
      <vt:lpstr>Presentazione standard di PowerPoint</vt:lpstr>
      <vt:lpstr>Presentazione standard di PowerPoint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Giorgio Marchetti</cp:lastModifiedBy>
  <cp:revision>720</cp:revision>
  <dcterms:created xsi:type="dcterms:W3CDTF">2014-12-02T17:36:54Z</dcterms:created>
  <dcterms:modified xsi:type="dcterms:W3CDTF">2018-03-20T22:30:53Z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0x01010054593F7979A4A94E81398F922862B275</vt:lpwstr>
  </property>
</Properties>
</file>